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Активы на 1 июля 2015, млн. бел. руб.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Беларусбанк</c:v>
                </c:pt>
                <c:pt idx="1">
                  <c:v>БПС- Сбербанк</c:v>
                </c:pt>
                <c:pt idx="2">
                  <c:v>Белинвестбанк</c:v>
                </c:pt>
                <c:pt idx="3">
                  <c:v>Банк БелВЭБ</c:v>
                </c:pt>
                <c:pt idx="4">
                  <c:v>Белгазпромбанк</c:v>
                </c:pt>
                <c:pt idx="5">
                  <c:v>Приорбанк</c:v>
                </c:pt>
                <c:pt idx="6">
                  <c:v>Банк ВТБ</c:v>
                </c:pt>
                <c:pt idx="7">
                  <c:v>Альфа-Банк</c:v>
                </c:pt>
                <c:pt idx="8">
                  <c:v>Белагропромбанк</c:v>
                </c:pt>
                <c:pt idx="9">
                  <c:v>Банк Москва-Минск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252992894</c:v>
                </c:pt>
                <c:pt idx="1">
                  <c:v>55550863</c:v>
                </c:pt>
                <c:pt idx="2">
                  <c:v>36050786</c:v>
                </c:pt>
                <c:pt idx="3">
                  <c:v>33752720</c:v>
                </c:pt>
                <c:pt idx="4">
                  <c:v>28745301</c:v>
                </c:pt>
                <c:pt idx="5">
                  <c:v>26777706</c:v>
                </c:pt>
                <c:pt idx="6">
                  <c:v>13348282</c:v>
                </c:pt>
                <c:pt idx="7">
                  <c:v>12389754</c:v>
                </c:pt>
                <c:pt idx="8">
                  <c:v>9263441</c:v>
                </c:pt>
                <c:pt idx="9">
                  <c:v>8017117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spPr>
    <a:solidFill>
      <a:schemeClr val="accent2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6802730731068197"/>
          <c:y val="0.12260551617025327"/>
          <c:w val="0.83197269268931828"/>
          <c:h val="0.501445866355813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Чистая прибыль на 1 июля 2015, млн рублей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3.0408498672561289E-3"/>
                  <c:y val="-1.9872596315589353E-2"/>
                </c:manualLayout>
              </c:layout>
              <c:showVal val="1"/>
            </c:dLbl>
            <c:dLbl>
              <c:idx val="1"/>
              <c:layout>
                <c:manualLayout>
                  <c:x val="1.0642974535396451E-2"/>
                  <c:y val="-0.11178335427519009"/>
                </c:manualLayout>
              </c:layout>
              <c:showVal val="1"/>
            </c:dLbl>
            <c:dLbl>
              <c:idx val="2"/>
              <c:layout>
                <c:manualLayout>
                  <c:x val="6.0816997345122595E-3"/>
                  <c:y val="-8.4458534341254721E-2"/>
                </c:manualLayout>
              </c:layout>
              <c:showVal val="1"/>
            </c:dLbl>
            <c:dLbl>
              <c:idx val="3"/>
              <c:layout>
                <c:manualLayout>
                  <c:x val="9.1224298832696775E-3"/>
                  <c:y val="-0.12917187605133074"/>
                </c:manualLayout>
              </c:layout>
              <c:showVal val="1"/>
            </c:dLbl>
            <c:dLbl>
              <c:idx val="4"/>
              <c:layout>
                <c:manualLayout>
                  <c:x val="3.0408498672561289E-3"/>
                  <c:y val="-8.4458534341254721E-2"/>
                </c:manualLayout>
              </c:layout>
              <c:showVal val="1"/>
            </c:dLbl>
            <c:dLbl>
              <c:idx val="5"/>
              <c:layout>
                <c:manualLayout>
                  <c:x val="6.0816997345122595E-3"/>
                  <c:y val="-0.10433113065684407"/>
                </c:manualLayout>
              </c:layout>
              <c:showVal val="1"/>
            </c:dLbl>
            <c:dLbl>
              <c:idx val="6"/>
              <c:layout>
                <c:manualLayout>
                  <c:x val="1.5204249336280644E-3"/>
                  <c:y val="-5.9617984543188486E-2"/>
                </c:manualLayout>
              </c:layout>
              <c:showVal val="1"/>
            </c:dLbl>
            <c:dLbl>
              <c:idx val="7"/>
              <c:layout>
                <c:manualLayout>
                  <c:x val="4.5612748008841937E-3"/>
                  <c:y val="-2.9808894473384025E-2"/>
                </c:manualLayout>
              </c:layout>
              <c:showVal val="1"/>
            </c:dLbl>
            <c:dLbl>
              <c:idx val="8"/>
              <c:layout>
                <c:manualLayout>
                  <c:x val="2.4326798938049028E-2"/>
                  <c:y val="-2.4840745394486686E-3"/>
                </c:manualLayout>
              </c:layout>
              <c:showVal val="1"/>
            </c:dLbl>
            <c:dLbl>
              <c:idx val="9"/>
              <c:layout>
                <c:manualLayout>
                  <c:x val="4.7133172942470103E-2"/>
                  <c:y val="2.4840745394486686E-3"/>
                </c:manualLayout>
              </c:layout>
              <c:showVal val="1"/>
            </c:dLbl>
            <c:showVal val="1"/>
          </c:dLbls>
          <c:cat>
            <c:strRef>
              <c:f>Лист1!$A$2:$A$11</c:f>
              <c:strCache>
                <c:ptCount val="10"/>
                <c:pt idx="0">
                  <c:v>Беларусбанк</c:v>
                </c:pt>
                <c:pt idx="1">
                  <c:v>Приорбанк</c:v>
                </c:pt>
                <c:pt idx="2">
                  <c:v>Белгазпромбанк</c:v>
                </c:pt>
                <c:pt idx="3">
                  <c:v>Банк БелВЭБ</c:v>
                </c:pt>
                <c:pt idx="4">
                  <c:v>Белагропромбанк</c:v>
                </c:pt>
                <c:pt idx="5">
                  <c:v>ТК Банк</c:v>
                </c:pt>
                <c:pt idx="6">
                  <c:v>БПС-Сбербанк</c:v>
                </c:pt>
                <c:pt idx="7">
                  <c:v>Белинвестбанк</c:v>
                </c:pt>
                <c:pt idx="8">
                  <c:v>БСБ Банк</c:v>
                </c:pt>
                <c:pt idx="9">
                  <c:v>Альфа-Банк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1325393</c:v>
                </c:pt>
                <c:pt idx="1">
                  <c:v>856748</c:v>
                </c:pt>
                <c:pt idx="2">
                  <c:v>774344</c:v>
                </c:pt>
                <c:pt idx="3">
                  <c:v>481835</c:v>
                </c:pt>
                <c:pt idx="4">
                  <c:v>404912</c:v>
                </c:pt>
                <c:pt idx="5">
                  <c:v>190663</c:v>
                </c:pt>
                <c:pt idx="6">
                  <c:v>154527</c:v>
                </c:pt>
                <c:pt idx="7">
                  <c:v>116369</c:v>
                </c:pt>
                <c:pt idx="8">
                  <c:v>112340</c:v>
                </c:pt>
                <c:pt idx="9">
                  <c:v>94240</c:v>
                </c:pt>
              </c:numCache>
            </c:numRef>
          </c:val>
          <c:shape val="box"/>
        </c:ser>
        <c:dLbls>
          <c:showVal val="1"/>
        </c:dLbls>
        <c:gapWidth val="75"/>
        <c:shape val="cylinder"/>
        <c:axId val="94288896"/>
        <c:axId val="94287360"/>
        <c:axId val="0"/>
      </c:bar3DChart>
      <c:valAx>
        <c:axId val="94287360"/>
        <c:scaling>
          <c:orientation val="minMax"/>
        </c:scaling>
        <c:axPos val="l"/>
        <c:numFmt formatCode="#,##0" sourceLinked="1"/>
        <c:majorTickMark val="none"/>
        <c:tickLblPos val="nextTo"/>
        <c:crossAx val="94288896"/>
        <c:crosses val="autoZero"/>
        <c:crossBetween val="between"/>
      </c:valAx>
      <c:catAx>
        <c:axId val="94288896"/>
        <c:scaling>
          <c:orientation val="minMax"/>
        </c:scaling>
        <c:axPos val="b"/>
        <c:majorTickMark val="none"/>
        <c:tickLblPos val="nextTo"/>
        <c:crossAx val="9428736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1294799859402595"/>
          <c:y val="2.1697510918192793E-3"/>
          <c:w val="0.7167131094629331"/>
          <c:h val="7.2001255760525282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1EAE-515E-4D87-A0A9-18CC19AD530E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55-0737-44E4-B56F-F67122E81F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1EAE-515E-4D87-A0A9-18CC19AD530E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55-0737-44E4-B56F-F67122E8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1EAE-515E-4D87-A0A9-18CC19AD530E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55-0737-44E4-B56F-F67122E8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1EAE-515E-4D87-A0A9-18CC19AD530E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55-0737-44E4-B56F-F67122E81F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1EAE-515E-4D87-A0A9-18CC19AD530E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55-0737-44E4-B56F-F67122E8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1EAE-515E-4D87-A0A9-18CC19AD530E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55-0737-44E4-B56F-F67122E81F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1EAE-515E-4D87-A0A9-18CC19AD530E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55-0737-44E4-B56F-F67122E81F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1EAE-515E-4D87-A0A9-18CC19AD530E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55-0737-44E4-B56F-F67122E8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1EAE-515E-4D87-A0A9-18CC19AD530E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55-0737-44E4-B56F-F67122E8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1EAE-515E-4D87-A0A9-18CC19AD530E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55-0737-44E4-B56F-F67122E8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1EAE-515E-4D87-A0A9-18CC19AD530E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55-0737-44E4-B56F-F67122E81F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2E1EAE-515E-4D87-A0A9-18CC19AD530E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C31255-0737-44E4-B56F-F67122E8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43" y="142298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Банковская система Республики Беларусь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7773" y="4005064"/>
            <a:ext cx="2844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студентка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П-33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Биндюкевич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4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68952" cy="5616624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банков, перемещение денежных средств на рынке осуществляют и другие финансовые и кредитно-финансовые учреждения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инвестиционные фонды</a:t>
            </a:r>
            <a:r>
              <a:rPr lang="en-US" dirty="0" smtClean="0"/>
              <a:t>;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страховые </a:t>
            </a:r>
            <a:r>
              <a:rPr lang="ru-RU" dirty="0" smtClean="0"/>
              <a:t>компании</a:t>
            </a:r>
            <a:r>
              <a:rPr lang="en-US" dirty="0"/>
              <a:t>;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брокерские фирмы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дилерские фирмы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ломбарды</a:t>
            </a:r>
            <a:r>
              <a:rPr lang="en-US" dirty="0"/>
              <a:t>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 иные.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118529"/>
            <a:ext cx="255577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0762" y="3254972"/>
            <a:ext cx="3308898" cy="189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5457580"/>
            <a:ext cx="4287438" cy="1211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722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712968" cy="6624736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Банковская система Республики Беларусь</a:t>
            </a:r>
            <a:r>
              <a:rPr lang="ru-RU" dirty="0"/>
              <a:t> – составная часть финансово-кредитной системы Республики </a:t>
            </a:r>
            <a:r>
              <a:rPr lang="ru-RU" dirty="0" smtClean="0"/>
              <a:t>Беларусь.</a:t>
            </a:r>
            <a:br>
              <a:rPr lang="ru-RU" dirty="0" smtClean="0"/>
            </a:br>
            <a:endParaRPr lang="ru-RU" dirty="0" smtClean="0"/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Банковская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обладает определенными свойствами или признаками, основными из которых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являются:</a:t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Банковскую </a:t>
            </a:r>
            <a:r>
              <a:rPr lang="ru-RU" sz="2000" dirty="0"/>
              <a:t>систему можно представить как многообразие частей, подчиненных единому </a:t>
            </a:r>
            <a:r>
              <a:rPr lang="ru-RU" sz="2000" dirty="0" smtClean="0"/>
              <a:t>целому</a:t>
            </a:r>
            <a:r>
              <a:rPr lang="en-US" sz="2000" dirty="0" smtClean="0"/>
              <a:t>;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Банковская </a:t>
            </a:r>
            <a:r>
              <a:rPr lang="ru-RU" sz="2000" dirty="0"/>
              <a:t>система является системой относительно закрытого </a:t>
            </a:r>
            <a:r>
              <a:rPr lang="ru-RU" sz="2000" dirty="0" smtClean="0"/>
              <a:t> </a:t>
            </a:r>
            <a:r>
              <a:rPr lang="ru-RU" sz="2000" dirty="0"/>
              <a:t> </a:t>
            </a:r>
            <a:r>
              <a:rPr lang="ru-RU" sz="2000" dirty="0" smtClean="0"/>
              <a:t> типа</a:t>
            </a:r>
            <a:r>
              <a:rPr lang="ru-RU" sz="2000" dirty="0"/>
              <a:t>. Несмотря на обмен информацией между банками и издание центральными банками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специальных статистических </a:t>
            </a:r>
            <a:br>
              <a:rPr lang="ru-RU" sz="2000" dirty="0" smtClean="0"/>
            </a:br>
            <a:r>
              <a:rPr lang="ru-RU" sz="2000" dirty="0" smtClean="0"/>
              <a:t>сборников, информационных</a:t>
            </a:r>
            <a:br>
              <a:rPr lang="ru-RU" sz="2000" dirty="0" smtClean="0"/>
            </a:br>
            <a:r>
              <a:rPr lang="ru-RU" sz="2000" dirty="0" smtClean="0"/>
              <a:t>справочников, бюллетеней</a:t>
            </a:r>
            <a:r>
              <a:rPr lang="ru-RU" sz="2000" dirty="0"/>
              <a:t>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существует</a:t>
            </a:r>
            <a:r>
              <a:rPr lang="ru-RU" sz="2000" dirty="0"/>
              <a:t> </a:t>
            </a:r>
            <a:r>
              <a:rPr lang="ru-RU" sz="2000" dirty="0" smtClean="0"/>
              <a:t>банковская </a:t>
            </a:r>
            <a:r>
              <a:rPr lang="ru-RU" sz="2000" dirty="0"/>
              <a:t>тайна.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082302"/>
            <a:ext cx="4626163" cy="2775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64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Банковская система Республики Беларусь представляет собой принятую в международной практике двухуровневую систему, состоящую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из: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ц</a:t>
            </a:r>
            <a:r>
              <a:rPr lang="ru-RU" dirty="0" smtClean="0"/>
              <a:t>ентрального </a:t>
            </a:r>
            <a:r>
              <a:rPr lang="ru-RU" dirty="0"/>
              <a:t>банка </a:t>
            </a:r>
            <a:r>
              <a:rPr lang="ru-RU" dirty="0" smtClean="0"/>
              <a:t>(Национальный </a:t>
            </a:r>
            <a:r>
              <a:rPr lang="ru-RU" dirty="0"/>
              <a:t>банк </a:t>
            </a:r>
            <a:r>
              <a:rPr lang="ru-RU" dirty="0" smtClean="0"/>
              <a:t>Республики Беларусь)</a:t>
            </a:r>
            <a:r>
              <a:rPr lang="en-US" dirty="0" smtClean="0"/>
              <a:t>;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к</a:t>
            </a:r>
            <a:r>
              <a:rPr lang="ru-RU" dirty="0" smtClean="0"/>
              <a:t>оммерческих </a:t>
            </a:r>
            <a:r>
              <a:rPr lang="ru-RU" dirty="0"/>
              <a:t>банков второго уровня. Ко второму уровню относятся также и специализированные кредитно-финансовые учреждения. 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284984"/>
            <a:ext cx="564241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384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3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2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</a:extLst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892480" cy="6336704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целями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Национального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являются:</a:t>
            </a:r>
          </a:p>
          <a:p>
            <a:pPr marL="45720" lvl="0" indent="0">
              <a:buNone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обеспечение устойчивости белорусского рубля, в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 его покупательной способности и курса по отношению к иностранным валютам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и укрепление банковской системы Республики Беларусь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эффективного, надежного и безопасного функционирования платежной системы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Получение </a:t>
            </a:r>
            <a:r>
              <a:rPr lang="ru-RU" sz="2400" dirty="0">
                <a:solidFill>
                  <a:srgbClr val="FF0000"/>
                </a:solidFill>
              </a:rPr>
              <a:t>прибыли не является основной целью </a:t>
            </a:r>
            <a:r>
              <a:rPr lang="ru-RU" sz="2400" dirty="0" smtClean="0">
                <a:solidFill>
                  <a:srgbClr val="FF0000"/>
                </a:solidFill>
              </a:rPr>
              <a:t>  деятельности </a:t>
            </a:r>
            <a:r>
              <a:rPr lang="ru-RU" sz="2400" dirty="0">
                <a:solidFill>
                  <a:srgbClr val="FF0000"/>
                </a:solidFill>
              </a:rPr>
              <a:t>Национального </a:t>
            </a:r>
            <a:r>
              <a:rPr lang="ru-RU" sz="2400" dirty="0" smtClean="0">
                <a:solidFill>
                  <a:srgbClr val="FF0000"/>
                </a:solidFill>
              </a:rPr>
              <a:t>банка.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3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55272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мировой практике функционируют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разнообразные банки, их можно классифицировать следующим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образом: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зависимости от организационно-правовых форм и форм собственности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выделяют: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государственные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-</a:t>
            </a:r>
            <a:r>
              <a:rPr lang="ru-RU" dirty="0" smtClean="0">
                <a:solidFill>
                  <a:schemeClr val="tx1"/>
                </a:solidFill>
              </a:rPr>
              <a:t> акционерные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- </a:t>
            </a:r>
            <a:r>
              <a:rPr lang="ru-RU" dirty="0" smtClean="0">
                <a:solidFill>
                  <a:schemeClr val="tx1"/>
                </a:solidFill>
              </a:rPr>
              <a:t>кооперативные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- </a:t>
            </a:r>
            <a:r>
              <a:rPr lang="ru-RU" dirty="0" smtClean="0">
                <a:solidFill>
                  <a:schemeClr val="tx1"/>
                </a:solidFill>
              </a:rPr>
              <a:t>частные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- </a:t>
            </a:r>
            <a:r>
              <a:rPr lang="ru-RU" dirty="0" smtClean="0">
                <a:solidFill>
                  <a:schemeClr val="tx1"/>
                </a:solidFill>
              </a:rPr>
              <a:t>смешанные банки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функциональному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назначению: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- эмиссионные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- депозитные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- коммерческие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- инвестиционные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- ипотечные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- сберегательные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- </a:t>
            </a:r>
            <a:r>
              <a:rPr lang="ru-RU" dirty="0">
                <a:solidFill>
                  <a:schemeClr val="tx1"/>
                </a:solidFill>
              </a:rPr>
              <a:t>клиринговые </a:t>
            </a:r>
            <a:r>
              <a:rPr lang="ru-RU" dirty="0" smtClean="0">
                <a:solidFill>
                  <a:schemeClr val="tx1"/>
                </a:solidFill>
              </a:rPr>
              <a:t>банки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695" y="2132856"/>
            <a:ext cx="439248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111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7016" y="476672"/>
            <a:ext cx="8856984" cy="638132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характеру выполняемых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операций: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              </a:t>
            </a:r>
            <a:r>
              <a:rPr lang="ru-RU" dirty="0" smtClean="0">
                <a:solidFill>
                  <a:schemeClr val="tx1"/>
                </a:solidFill>
              </a:rPr>
              <a:t>- универсальные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- специализированные банки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числу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филиалов: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              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бесфилиальные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- многофилиальные банки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сфере обслуживания (территориальный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принцип):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ru-RU" dirty="0" smtClean="0">
                <a:solidFill>
                  <a:schemeClr val="tx1"/>
                </a:solidFill>
              </a:rPr>
              <a:t>- региональные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- межрегиональные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- национальные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- международные банки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масштабам деятельности и размерам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капиталов: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ru-RU" dirty="0" smtClean="0">
                <a:solidFill>
                  <a:schemeClr val="tx1"/>
                </a:solidFill>
              </a:rPr>
              <a:t>- малые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средние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- крупные банки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- </a:t>
            </a:r>
            <a:r>
              <a:rPr lang="ru-RU" dirty="0">
                <a:solidFill>
                  <a:schemeClr val="tx1"/>
                </a:solidFill>
              </a:rPr>
              <a:t>банковские </a:t>
            </a:r>
            <a:r>
              <a:rPr lang="ru-RU" dirty="0" smtClean="0">
                <a:solidFill>
                  <a:schemeClr val="tx1"/>
                </a:solidFill>
              </a:rPr>
              <a:t>консорциумы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- межбанковские </a:t>
            </a:r>
            <a:r>
              <a:rPr lang="ru-RU" dirty="0">
                <a:solidFill>
                  <a:schemeClr val="tx1"/>
                </a:solidFill>
              </a:rPr>
              <a:t>объединения.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b="1" dirty="0"/>
          </a:p>
          <a:p>
            <a:pPr>
              <a:buFont typeface="Wingdings" pitchFamily="2" charset="2"/>
              <a:buChar char="§"/>
            </a:pPr>
            <a:endParaRPr lang="ru-RU" b="1" dirty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25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36496" cy="6624736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основным видам деятельности банков второго уровня относятся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предоставление кредитов от своего имени за счет собственных средств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кассовое </a:t>
            </a:r>
            <a:r>
              <a:rPr lang="ru-RU" dirty="0" smtClean="0">
                <a:solidFill>
                  <a:schemeClr val="tx1"/>
                </a:solidFill>
              </a:rPr>
              <a:t>обслуживание;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открытие </a:t>
            </a:r>
            <a:r>
              <a:rPr lang="ru-RU" dirty="0">
                <a:solidFill>
                  <a:schemeClr val="tx1"/>
                </a:solidFill>
              </a:rPr>
              <a:t>и ведение счетов физических и юридических лиц, в том числе банков-корреспондентов, осуществление расчетов по их поручению;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ломбардная </a:t>
            </a:r>
            <a:r>
              <a:rPr lang="ru-RU" dirty="0">
                <a:solidFill>
                  <a:schemeClr val="tx1"/>
                </a:solidFill>
              </a:rPr>
              <a:t>деятельность;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факторинг </a:t>
            </a:r>
            <a:r>
              <a:rPr lang="ru-RU" dirty="0">
                <a:solidFill>
                  <a:schemeClr val="tx1"/>
                </a:solidFill>
              </a:rPr>
              <a:t>и форфейтинг;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поручительство </a:t>
            </a:r>
            <a:r>
              <a:rPr lang="ru-RU" dirty="0">
                <a:solidFill>
                  <a:schemeClr val="tx1"/>
                </a:solidFill>
              </a:rPr>
              <a:t>(предоставление гарантий);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доверительное </a:t>
            </a:r>
            <a:r>
              <a:rPr lang="ru-RU" dirty="0">
                <a:solidFill>
                  <a:schemeClr val="tx1"/>
                </a:solidFill>
              </a:rPr>
              <a:t>управление активами;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банковское </a:t>
            </a:r>
            <a:r>
              <a:rPr lang="ru-RU" dirty="0">
                <a:solidFill>
                  <a:schemeClr val="tx1"/>
                </a:solidFill>
              </a:rPr>
              <a:t>хранение;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предоставление </a:t>
            </a:r>
            <a:r>
              <a:rPr lang="ru-RU" dirty="0">
                <a:solidFill>
                  <a:schemeClr val="tx1"/>
                </a:solidFill>
              </a:rPr>
              <a:t>сейфов в имущественный </a:t>
            </a:r>
            <a:r>
              <a:rPr lang="ru-RU" dirty="0" err="1">
                <a:solidFill>
                  <a:schemeClr val="tx1"/>
                </a:solidFill>
              </a:rPr>
              <a:t>найм</a:t>
            </a:r>
            <a:r>
              <a:rPr lang="ru-RU" dirty="0">
                <a:solidFill>
                  <a:schemeClr val="tx1"/>
                </a:solidFill>
              </a:rPr>
              <a:t>;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и иные.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8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260648"/>
            <a:ext cx="6552728" cy="1152128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банков в соответствии с активами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итогам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квартала 2015 года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50923522"/>
              </p:ext>
            </p:extLst>
          </p:nvPr>
        </p:nvGraphicFramePr>
        <p:xfrm>
          <a:off x="539552" y="1412776"/>
          <a:ext cx="806489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741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639861039"/>
              </p:ext>
            </p:extLst>
          </p:nvPr>
        </p:nvGraphicFramePr>
        <p:xfrm>
          <a:off x="455969" y="1916832"/>
          <a:ext cx="8352928" cy="47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5743" y="223411"/>
            <a:ext cx="1686177" cy="93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814086"/>
            <a:ext cx="1512168" cy="88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3411"/>
            <a:ext cx="1512168" cy="466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23411"/>
            <a:ext cx="1076673" cy="95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4445" y="1289238"/>
            <a:ext cx="1667476" cy="330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23411"/>
            <a:ext cx="1688738" cy="99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214137"/>
            <a:ext cx="2669746" cy="46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3395" y="223411"/>
            <a:ext cx="1608770" cy="128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55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703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6DA62C-4234-45EC-B187-ED015E8E359A}"/>
</file>

<file path=customXml/itemProps2.xml><?xml version="1.0" encoding="utf-8"?>
<ds:datastoreItem xmlns:ds="http://schemas.openxmlformats.org/officeDocument/2006/customXml" ds:itemID="{A845B625-5912-4890-A032-AAD7D0C61F61}"/>
</file>

<file path=customXml/itemProps3.xml><?xml version="1.0" encoding="utf-8"?>
<ds:datastoreItem xmlns:ds="http://schemas.openxmlformats.org/officeDocument/2006/customXml" ds:itemID="{0CD736B5-1635-4D96-8E6F-79FCE695974D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</TotalTime>
  <Words>228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1</cp:lastModifiedBy>
  <cp:revision>15</cp:revision>
  <dcterms:created xsi:type="dcterms:W3CDTF">2016-03-18T18:18:39Z</dcterms:created>
  <dcterms:modified xsi:type="dcterms:W3CDTF">2016-05-27T09:37:25Z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